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6" r:id="rId7"/>
    <p:sldId id="267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FA16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Unduplicated Headcount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FA17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Unduplicated Headcount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1078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FA18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Unduplicated Headcount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59456"/>
        <c:axId val="48661248"/>
      </c:barChart>
      <c:catAx>
        <c:axId val="48659456"/>
        <c:scaling>
          <c:orientation val="minMax"/>
        </c:scaling>
        <c:delete val="0"/>
        <c:axPos val="l"/>
        <c:majorTickMark val="out"/>
        <c:minorTickMark val="none"/>
        <c:tickLblPos val="nextTo"/>
        <c:crossAx val="48661248"/>
        <c:crosses val="autoZero"/>
        <c:auto val="1"/>
        <c:lblAlgn val="ctr"/>
        <c:lblOffset val="100"/>
        <c:noMultiLvlLbl val="0"/>
      </c:catAx>
      <c:valAx>
        <c:axId val="486612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86594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FA16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Credit Hours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7152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FA17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Credit Hours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7487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FA18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Credit Hours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33728"/>
        <c:axId val="48635264"/>
      </c:barChart>
      <c:catAx>
        <c:axId val="48633728"/>
        <c:scaling>
          <c:orientation val="minMax"/>
        </c:scaling>
        <c:delete val="0"/>
        <c:axPos val="l"/>
        <c:majorTickMark val="out"/>
        <c:minorTickMark val="none"/>
        <c:tickLblPos val="nextTo"/>
        <c:crossAx val="48635264"/>
        <c:crosses val="autoZero"/>
        <c:auto val="1"/>
        <c:lblAlgn val="ctr"/>
        <c:lblOffset val="100"/>
        <c:noMultiLvlLbl val="0"/>
      </c:catAx>
      <c:valAx>
        <c:axId val="486352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8633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FA16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Contact Hours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124544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FA17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Contact Hours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130624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FA18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Contact Hours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138912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85824"/>
        <c:axId val="48687360"/>
      </c:barChart>
      <c:catAx>
        <c:axId val="48685824"/>
        <c:scaling>
          <c:orientation val="minMax"/>
        </c:scaling>
        <c:delete val="0"/>
        <c:axPos val="l"/>
        <c:majorTickMark val="out"/>
        <c:minorTickMark val="none"/>
        <c:tickLblPos val="nextTo"/>
        <c:crossAx val="48687360"/>
        <c:crosses val="autoZero"/>
        <c:auto val="1"/>
        <c:lblAlgn val="ctr"/>
        <c:lblOffset val="100"/>
        <c:noMultiLvlLbl val="0"/>
      </c:catAx>
      <c:valAx>
        <c:axId val="486873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86858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3058F9C-48CD-40E3-B95F-352B6773BD35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HB 1638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/>
        <a:lstStyle/>
        <a:p>
          <a:endParaRPr lang="en-US"/>
        </a:p>
      </dgm:t>
    </dgm:pt>
    <dgm:pt modelId="{8E0D3600-94EF-4C3D-8C42-D1B002253A50}" type="sibTrans" cxnId="{B4107746-741F-43EB-8C31-BCEA66A45AF5}">
      <dgm:prSet/>
      <dgm:spPr/>
      <dgm:t>
        <a:bodyPr/>
        <a:lstStyle/>
        <a:p>
          <a:endParaRPr lang="en-US"/>
        </a:p>
      </dgm:t>
    </dgm:pt>
    <dgm:pt modelId="{C29E6F42-CA0A-41D9-9945-781B42C686C5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22</a:t>
          </a:r>
          <a:endParaRPr lang="en-US" sz="3900" dirty="0"/>
        </a:p>
      </dgm:t>
    </dgm:pt>
    <dgm:pt modelId="{4A678872-A1F4-4A38-A86F-80B19808E526}" type="parTrans" cxnId="{79F4DE20-64E3-4577-A737-747B2AD5F18F}">
      <dgm:prSet/>
      <dgm:spPr/>
      <dgm:t>
        <a:bodyPr/>
        <a:lstStyle/>
        <a:p>
          <a:endParaRPr lang="en-US"/>
        </a:p>
      </dgm:t>
    </dgm:pt>
    <dgm:pt modelId="{5574754F-C965-498B-ACDC-AF230EEFECD9}" type="sibTrans" cxnId="{79F4DE20-64E3-4577-A737-747B2AD5F18F}">
      <dgm:prSet/>
      <dgm:spPr/>
      <dgm:t>
        <a:bodyPr/>
        <a:lstStyle/>
        <a:p>
          <a:endParaRPr lang="en-US"/>
        </a:p>
      </dgm:t>
    </dgm:pt>
    <dgm:pt modelId="{28EDD664-B14B-4F29-B5B5-D9C67297BE75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802</a:t>
          </a:r>
          <a:endParaRPr lang="en-US" sz="3900" dirty="0"/>
        </a:p>
      </dgm:t>
    </dgm:pt>
    <dgm:pt modelId="{5AC8A25C-AE07-4BB4-B838-D3A1E408D68D}" type="parTrans" cxnId="{2D06EFC4-D82C-4394-8FE4-0249B977DF5B}">
      <dgm:prSet/>
      <dgm:spPr/>
      <dgm:t>
        <a:bodyPr/>
        <a:lstStyle/>
        <a:p>
          <a:endParaRPr lang="en-US"/>
        </a:p>
      </dgm:t>
    </dgm:pt>
    <dgm:pt modelId="{F1ACA61B-EB7E-4EE9-ADBC-F095378886DF}" type="sibTrans" cxnId="{2D06EFC4-D82C-4394-8FE4-0249B977DF5B}">
      <dgm:prSet/>
      <dgm:spPr/>
      <dgm:t>
        <a:bodyPr/>
        <a:lstStyle/>
        <a:p>
          <a:endParaRPr lang="en-US"/>
        </a:p>
      </dgm:t>
    </dgm:pt>
    <dgm:pt modelId="{DDFA6AAC-FFAE-4739-877D-FECE63D307DE}">
      <dgm:prSet custT="1"/>
      <dgm:spPr/>
      <dgm:t>
        <a:bodyPr/>
        <a:lstStyle/>
        <a:p>
          <a:r>
            <a:rPr lang="en-US" sz="28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1091</a:t>
          </a:r>
          <a:endParaRPr lang="en-US" sz="28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/>
        <a:lstStyle/>
        <a:p>
          <a:endParaRPr lang="en-US"/>
        </a:p>
      </dgm:t>
    </dgm:pt>
    <dgm:pt modelId="{91299E8C-69E3-4614-BCC1-75B8BCBF10D0}" type="sibTrans" cxnId="{2BF8184D-8C76-4DEC-8964-234660AD0DEB}">
      <dgm:prSet/>
      <dgm:spPr/>
      <dgm:t>
        <a:bodyPr/>
        <a:lstStyle/>
        <a:p>
          <a:endParaRPr lang="en-US"/>
        </a:p>
      </dgm:t>
    </dgm:pt>
    <dgm:pt modelId="{AC7FA91F-B6B0-4C78-916E-74EE6C90486F}">
      <dgm:prSet custT="1"/>
      <dgm:spPr/>
      <dgm:t>
        <a:bodyPr/>
        <a:lstStyle/>
        <a:p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THECB and TEA must develop statewide goals for dual credit, which must be worked into ISD/College MOU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95BCE9-4D80-43F2-A97F-D639F6505248}" type="parTrans" cxnId="{F1FA99DF-73CA-4756-BEEC-ADAB94A482FE}">
      <dgm:prSet/>
      <dgm:spPr/>
      <dgm:t>
        <a:bodyPr/>
        <a:lstStyle/>
        <a:p>
          <a:endParaRPr lang="en-US"/>
        </a:p>
      </dgm:t>
    </dgm:pt>
    <dgm:pt modelId="{A3AD526E-3F78-47B0-912B-B5B864947B41}" type="sibTrans" cxnId="{F1FA99DF-73CA-4756-BEEC-ADAB94A482FE}">
      <dgm:prSet/>
      <dgm:spPr/>
      <dgm:t>
        <a:bodyPr/>
        <a:lstStyle/>
        <a:p>
          <a:endParaRPr lang="en-US"/>
        </a:p>
      </dgm:t>
    </dgm:pt>
    <dgm:pt modelId="{D0EFC2E8-8A87-409A-9CD3-43D0E6FE69F4}">
      <dgm:prSet custT="1"/>
      <dgm:spPr/>
      <dgm:t>
        <a:bodyPr/>
        <a:lstStyle/>
        <a:p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P-Tech/Tech Prep work-based education program leading to Associate degree, certificate, or industry certification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68D07A-1C25-4921-B630-C805A31115F7}" type="parTrans" cxnId="{63B11D8F-C890-4868-A4A9-349CA2C09416}">
      <dgm:prSet/>
      <dgm:spPr/>
      <dgm:t>
        <a:bodyPr/>
        <a:lstStyle/>
        <a:p>
          <a:endParaRPr lang="en-US"/>
        </a:p>
      </dgm:t>
    </dgm:pt>
    <dgm:pt modelId="{F3C82E33-9C73-4EA0-B938-951016D7EBE8}" type="sibTrans" cxnId="{63B11D8F-C890-4868-A4A9-349CA2C09416}">
      <dgm:prSet/>
      <dgm:spPr/>
      <dgm:t>
        <a:bodyPr/>
        <a:lstStyle/>
        <a:p>
          <a:endParaRPr lang="en-US"/>
        </a:p>
      </dgm:t>
    </dgm:pt>
    <dgm:pt modelId="{E3DE1D4F-5E5A-4350-A287-05562CD3A412}">
      <dgm:prSet custT="1"/>
      <dgm:spPr/>
      <dgm:t>
        <a:bodyPr/>
        <a:lstStyle/>
        <a:p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THECB must develop list of best practices, focusing on transferability of credit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6226B6-7239-4807-96C4-5EEEC996024C}" type="parTrans" cxnId="{9D372C04-D932-4A97-BDB3-FF3C2AC547CF}">
      <dgm:prSet/>
      <dgm:spPr/>
      <dgm:t>
        <a:bodyPr/>
        <a:lstStyle/>
        <a:p>
          <a:endParaRPr lang="en-US"/>
        </a:p>
      </dgm:t>
    </dgm:pt>
    <dgm:pt modelId="{158DD5CD-5B0F-4D5D-B147-96A564DFA2CC}" type="sibTrans" cxnId="{9D372C04-D932-4A97-BDB3-FF3C2AC547CF}">
      <dgm:prSet/>
      <dgm:spPr/>
      <dgm:t>
        <a:bodyPr/>
        <a:lstStyle/>
        <a:p>
          <a:endParaRPr lang="en-US"/>
        </a:p>
      </dgm:t>
    </dgm:pt>
    <dgm:pt modelId="{75BF3706-87B6-49CF-B96D-410E593994D5}">
      <dgm:prSet custT="1"/>
      <dgm:spPr/>
      <dgm:t>
        <a:bodyPr/>
        <a:lstStyle/>
        <a:p>
          <a:r>
            <a:rPr lang="en-US" sz="20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DC restricted to core curriculum, CTE, or foreign language</a:t>
          </a:r>
          <a:endParaRPr lang="en-US" sz="20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C91047-EFD2-4D37-87A7-678A4424F591}" type="parTrans" cxnId="{3EBC297A-F2C7-45CA-8047-1E9A3CA3AFD0}">
      <dgm:prSet/>
      <dgm:spPr/>
      <dgm:t>
        <a:bodyPr/>
        <a:lstStyle/>
        <a:p>
          <a:endParaRPr lang="en-US"/>
        </a:p>
      </dgm:t>
    </dgm:pt>
    <dgm:pt modelId="{80C49C2C-48D6-4A87-8F56-087CA9680E0D}" type="sibTrans" cxnId="{3EBC297A-F2C7-45CA-8047-1E9A3CA3AFD0}">
      <dgm:prSet/>
      <dgm:spPr/>
      <dgm:t>
        <a:bodyPr/>
        <a:lstStyle/>
        <a:p>
          <a:endParaRPr lang="en-US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8"/>
      <dgm:spPr/>
      <dgm:t>
        <a:bodyPr/>
        <a:lstStyle/>
        <a:p>
          <a:endParaRPr lang="en-US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861A35FD-FCBA-46A4-96E6-3E6A804DAB3E}" type="pres">
      <dgm:prSet presAssocID="{AC7FA91F-B6B0-4C78-916E-74EE6C90486F}" presName="vertSpace2a" presStyleCnt="0"/>
      <dgm:spPr/>
    </dgm:pt>
    <dgm:pt modelId="{C33CB056-B848-400D-9DB1-B2AC60683763}" type="pres">
      <dgm:prSet presAssocID="{AC7FA91F-B6B0-4C78-916E-74EE6C90486F}" presName="horz2" presStyleCnt="0"/>
      <dgm:spPr/>
    </dgm:pt>
    <dgm:pt modelId="{6C495E08-0574-4490-9652-6C8BFD8D8C3F}" type="pres">
      <dgm:prSet presAssocID="{AC7FA91F-B6B0-4C78-916E-74EE6C90486F}" presName="horzSpace2" presStyleCnt="0"/>
      <dgm:spPr/>
    </dgm:pt>
    <dgm:pt modelId="{A4567F88-03A4-4E18-BA2B-05AB1086D1B9}" type="pres">
      <dgm:prSet presAssocID="{AC7FA91F-B6B0-4C78-916E-74EE6C90486F}" presName="tx2" presStyleLbl="revTx" presStyleIdx="1" presStyleCnt="8"/>
      <dgm:spPr/>
      <dgm:t>
        <a:bodyPr/>
        <a:lstStyle/>
        <a:p>
          <a:endParaRPr lang="en-US"/>
        </a:p>
      </dgm:t>
    </dgm:pt>
    <dgm:pt modelId="{912C2A85-2F07-49DE-8D9B-E9027EEE3EAA}" type="pres">
      <dgm:prSet presAssocID="{AC7FA91F-B6B0-4C78-916E-74EE6C90486F}" presName="vert2" presStyleCnt="0"/>
      <dgm:spPr/>
    </dgm:pt>
    <dgm:pt modelId="{64AC7AB9-91B1-4426-9720-2A490DD167C2}" type="pres">
      <dgm:prSet presAssocID="{AC7FA91F-B6B0-4C78-916E-74EE6C90486F}" presName="thinLine2b" presStyleLbl="callout" presStyleIdx="0" presStyleCnt="4"/>
      <dgm:spPr/>
    </dgm:pt>
    <dgm:pt modelId="{5A74EEDC-9839-4BEA-B2FB-07C0B9ED03C3}" type="pres">
      <dgm:prSet presAssocID="{AC7FA91F-B6B0-4C78-916E-74EE6C90486F}" presName="vertSpace2b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2" presStyleCnt="8"/>
      <dgm:spPr/>
      <dgm:t>
        <a:bodyPr/>
        <a:lstStyle/>
        <a:p>
          <a:endParaRPr lang="en-US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3E147681-B37C-4C34-A650-A5373484CCAC}" type="pres">
      <dgm:prSet presAssocID="{D0EFC2E8-8A87-409A-9CD3-43D0E6FE69F4}" presName="vertSpace2a" presStyleCnt="0"/>
      <dgm:spPr/>
    </dgm:pt>
    <dgm:pt modelId="{FA09211C-B03C-4099-BCA7-D9907A8BFF1F}" type="pres">
      <dgm:prSet presAssocID="{D0EFC2E8-8A87-409A-9CD3-43D0E6FE69F4}" presName="horz2" presStyleCnt="0"/>
      <dgm:spPr/>
    </dgm:pt>
    <dgm:pt modelId="{B214314A-2E5A-49A5-AC82-A2893EF1303E}" type="pres">
      <dgm:prSet presAssocID="{D0EFC2E8-8A87-409A-9CD3-43D0E6FE69F4}" presName="horzSpace2" presStyleCnt="0"/>
      <dgm:spPr/>
    </dgm:pt>
    <dgm:pt modelId="{76ED5CA0-6EF0-4B4F-AC57-5C13623E506B}" type="pres">
      <dgm:prSet presAssocID="{D0EFC2E8-8A87-409A-9CD3-43D0E6FE69F4}" presName="tx2" presStyleLbl="revTx" presStyleIdx="3" presStyleCnt="8"/>
      <dgm:spPr/>
      <dgm:t>
        <a:bodyPr/>
        <a:lstStyle/>
        <a:p>
          <a:endParaRPr lang="en-US"/>
        </a:p>
      </dgm:t>
    </dgm:pt>
    <dgm:pt modelId="{1AE055B2-A86B-4C5B-A58A-B7504A94D254}" type="pres">
      <dgm:prSet presAssocID="{D0EFC2E8-8A87-409A-9CD3-43D0E6FE69F4}" presName="vert2" presStyleCnt="0"/>
      <dgm:spPr/>
    </dgm:pt>
    <dgm:pt modelId="{8E9BF648-434A-4E7D-9AD2-15187A09EA36}" type="pres">
      <dgm:prSet presAssocID="{D0EFC2E8-8A87-409A-9CD3-43D0E6FE69F4}" presName="thinLine2b" presStyleLbl="callout" presStyleIdx="1" presStyleCnt="4"/>
      <dgm:spPr/>
    </dgm:pt>
    <dgm:pt modelId="{BE31618D-D6A5-43A6-85E8-0FB90CDDE589}" type="pres">
      <dgm:prSet presAssocID="{D0EFC2E8-8A87-409A-9CD3-43D0E6FE69F4}" presName="vertSpace2b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4" presStyleCnt="8"/>
      <dgm:spPr/>
      <dgm:t>
        <a:bodyPr/>
        <a:lstStyle/>
        <a:p>
          <a:endParaRPr lang="en-US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4AED9854-83BE-47CF-875F-DF6A52D3E9D4}" type="pres">
      <dgm:prSet presAssocID="{E3DE1D4F-5E5A-4350-A287-05562CD3A412}" presName="vertSpace2a" presStyleCnt="0"/>
      <dgm:spPr/>
    </dgm:pt>
    <dgm:pt modelId="{3AAB9941-9DBF-49FF-945B-3FF0838EFF11}" type="pres">
      <dgm:prSet presAssocID="{E3DE1D4F-5E5A-4350-A287-05562CD3A412}" presName="horz2" presStyleCnt="0"/>
      <dgm:spPr/>
    </dgm:pt>
    <dgm:pt modelId="{7602960A-CE53-4972-82DD-5315A5BAB63F}" type="pres">
      <dgm:prSet presAssocID="{E3DE1D4F-5E5A-4350-A287-05562CD3A412}" presName="horzSpace2" presStyleCnt="0"/>
      <dgm:spPr/>
    </dgm:pt>
    <dgm:pt modelId="{3CF8B578-D162-4A98-8FA1-0D382642FDFE}" type="pres">
      <dgm:prSet presAssocID="{E3DE1D4F-5E5A-4350-A287-05562CD3A412}" presName="tx2" presStyleLbl="revTx" presStyleIdx="5" presStyleCnt="8"/>
      <dgm:spPr/>
      <dgm:t>
        <a:bodyPr/>
        <a:lstStyle/>
        <a:p>
          <a:endParaRPr lang="en-US"/>
        </a:p>
      </dgm:t>
    </dgm:pt>
    <dgm:pt modelId="{0142ABFC-90B2-4B4B-9F51-6E1E04C9A7E3}" type="pres">
      <dgm:prSet presAssocID="{E3DE1D4F-5E5A-4350-A287-05562CD3A412}" presName="vert2" presStyleCnt="0"/>
      <dgm:spPr/>
    </dgm:pt>
    <dgm:pt modelId="{8FE1D2CD-8C7D-4D8A-8980-1ED7A020C816}" type="pres">
      <dgm:prSet presAssocID="{E3DE1D4F-5E5A-4350-A287-05562CD3A412}" presName="thinLine2b" presStyleLbl="callout" presStyleIdx="2" presStyleCnt="4"/>
      <dgm:spPr/>
    </dgm:pt>
    <dgm:pt modelId="{E0746756-478C-4719-92C2-18BF85F3BFAD}" type="pres">
      <dgm:prSet presAssocID="{E3DE1D4F-5E5A-4350-A287-05562CD3A412}" presName="vertSpace2b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6" presStyleCnt="8"/>
      <dgm:spPr/>
      <dgm:t>
        <a:bodyPr/>
        <a:lstStyle/>
        <a:p>
          <a:endParaRPr lang="en-US"/>
        </a:p>
      </dgm:t>
    </dgm:pt>
    <dgm:pt modelId="{36A64940-D5F9-498F-90D4-A06E329A798F}" type="pres">
      <dgm:prSet presAssocID="{DDFA6AAC-FFAE-4739-877D-FECE63D307DE}" presName="vert1" presStyleCnt="0"/>
      <dgm:spPr/>
    </dgm:pt>
    <dgm:pt modelId="{ACD62E7F-2009-49E9-ABBC-FE863074DC51}" type="pres">
      <dgm:prSet presAssocID="{75BF3706-87B6-49CF-B96D-410E593994D5}" presName="vertSpace2a" presStyleCnt="0"/>
      <dgm:spPr/>
    </dgm:pt>
    <dgm:pt modelId="{2A2C7FDC-1603-4646-97F1-F2132CD7F285}" type="pres">
      <dgm:prSet presAssocID="{75BF3706-87B6-49CF-B96D-410E593994D5}" presName="horz2" presStyleCnt="0"/>
      <dgm:spPr/>
    </dgm:pt>
    <dgm:pt modelId="{CA370704-EFBD-4C5B-B81A-F7C3CF84F1DA}" type="pres">
      <dgm:prSet presAssocID="{75BF3706-87B6-49CF-B96D-410E593994D5}" presName="horzSpace2" presStyleCnt="0"/>
      <dgm:spPr/>
    </dgm:pt>
    <dgm:pt modelId="{91180387-1D06-4D5F-9B6A-BC7BACAAF131}" type="pres">
      <dgm:prSet presAssocID="{75BF3706-87B6-49CF-B96D-410E593994D5}" presName="tx2" presStyleLbl="revTx" presStyleIdx="7" presStyleCnt="8"/>
      <dgm:spPr/>
      <dgm:t>
        <a:bodyPr/>
        <a:lstStyle/>
        <a:p>
          <a:endParaRPr lang="en-US"/>
        </a:p>
      </dgm:t>
    </dgm:pt>
    <dgm:pt modelId="{9430DFD4-961C-47AF-8A67-9914A14C4EC0}" type="pres">
      <dgm:prSet presAssocID="{75BF3706-87B6-49CF-B96D-410E593994D5}" presName="vert2" presStyleCnt="0"/>
      <dgm:spPr/>
    </dgm:pt>
    <dgm:pt modelId="{A32A3210-8C6A-4A29-9676-D57A9FE88727}" type="pres">
      <dgm:prSet presAssocID="{75BF3706-87B6-49CF-B96D-410E593994D5}" presName="thinLine2b" presStyleLbl="callout" presStyleIdx="3" presStyleCnt="4"/>
      <dgm:spPr/>
    </dgm:pt>
    <dgm:pt modelId="{6C7216C5-A4C3-4B09-B295-158DC40A3BA0}" type="pres">
      <dgm:prSet presAssocID="{75BF3706-87B6-49CF-B96D-410E593994D5}" presName="vertSpace2b" presStyleCnt="0"/>
      <dgm:spPr/>
    </dgm:pt>
  </dgm:ptLst>
  <dgm:cxnLst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3EBC297A-F2C7-45CA-8047-1E9A3CA3AFD0}" srcId="{DDFA6AAC-FFAE-4739-877D-FECE63D307DE}" destId="{75BF3706-87B6-49CF-B96D-410E593994D5}" srcOrd="0" destOrd="0" parTransId="{C9C91047-EFD2-4D37-87A7-678A4424F591}" sibTransId="{80C49C2C-48D6-4A87-8F56-087CA9680E0D}"/>
    <dgm:cxn modelId="{27535F59-3727-4B9C-8785-2677201C7C39}" type="presOf" srcId="{D0EFC2E8-8A87-409A-9CD3-43D0E6FE69F4}" destId="{76ED5CA0-6EF0-4B4F-AC57-5C13623E506B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F1FA99DF-73CA-4756-BEEC-ADAB94A482FE}" srcId="{43058F9C-48CD-40E3-B95F-352B6773BD35}" destId="{AC7FA91F-B6B0-4C78-916E-74EE6C90486F}" srcOrd="0" destOrd="0" parTransId="{EF95BCE9-4D80-43F2-A97F-D639F6505248}" sibTransId="{A3AD526E-3F78-47B0-912B-B5B864947B41}"/>
    <dgm:cxn modelId="{9D372C04-D932-4A97-BDB3-FF3C2AC547CF}" srcId="{28EDD664-B14B-4F29-B5B5-D9C67297BE75}" destId="{E3DE1D4F-5E5A-4350-A287-05562CD3A412}" srcOrd="0" destOrd="0" parTransId="{306226B6-7239-4807-96C4-5EEEC996024C}" sibTransId="{158DD5CD-5B0F-4D5D-B147-96A564DFA2CC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D17E5BE1-FE74-4D7F-825F-295AEE0B58FB}" type="presOf" srcId="{AC7FA91F-B6B0-4C78-916E-74EE6C90486F}" destId="{A4567F88-03A4-4E18-BA2B-05AB1086D1B9}" srcOrd="0" destOrd="0" presId="urn:microsoft.com/office/officeart/2008/layout/LinedList"/>
    <dgm:cxn modelId="{908999E8-7CA3-454C-8F2F-CDF66FFCB9F7}" type="presOf" srcId="{75BF3706-87B6-49CF-B96D-410E593994D5}" destId="{91180387-1D06-4D5F-9B6A-BC7BACAAF131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8DBD8055-220F-46A5-AB65-467941FD41E1}" type="presOf" srcId="{E3DE1D4F-5E5A-4350-A287-05562CD3A412}" destId="{3CF8B578-D162-4A98-8FA1-0D382642FDFE}" srcOrd="0" destOrd="0" presId="urn:microsoft.com/office/officeart/2008/layout/LinedList"/>
    <dgm:cxn modelId="{63B11D8F-C890-4868-A4A9-349CA2C09416}" srcId="{C29E6F42-CA0A-41D9-9945-781B42C686C5}" destId="{D0EFC2E8-8A87-409A-9CD3-43D0E6FE69F4}" srcOrd="0" destOrd="0" parTransId="{0E68D07A-1C25-4921-B630-C805A31115F7}" sibTransId="{F3C82E33-9C73-4EA0-B938-951016D7EBE8}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3E3B6B18-C597-482D-A02A-1D1347939750}" type="presParOf" srcId="{10AC1366-4D08-4EE8-A1C3-279F5569A9F3}" destId="{861A35FD-FCBA-46A4-96E6-3E6A804DAB3E}" srcOrd="0" destOrd="0" presId="urn:microsoft.com/office/officeart/2008/layout/LinedList"/>
    <dgm:cxn modelId="{D3000E66-5B29-4AD9-A326-E0C8822274D3}" type="presParOf" srcId="{10AC1366-4D08-4EE8-A1C3-279F5569A9F3}" destId="{C33CB056-B848-400D-9DB1-B2AC60683763}" srcOrd="1" destOrd="0" presId="urn:microsoft.com/office/officeart/2008/layout/LinedList"/>
    <dgm:cxn modelId="{87A3342E-E234-472C-8242-8F1F572C09B7}" type="presParOf" srcId="{C33CB056-B848-400D-9DB1-B2AC60683763}" destId="{6C495E08-0574-4490-9652-6C8BFD8D8C3F}" srcOrd="0" destOrd="0" presId="urn:microsoft.com/office/officeart/2008/layout/LinedList"/>
    <dgm:cxn modelId="{5A4E5DCB-7F0B-4CB0-B91E-B055C05CB007}" type="presParOf" srcId="{C33CB056-B848-400D-9DB1-B2AC60683763}" destId="{A4567F88-03A4-4E18-BA2B-05AB1086D1B9}" srcOrd="1" destOrd="0" presId="urn:microsoft.com/office/officeart/2008/layout/LinedList"/>
    <dgm:cxn modelId="{3080FEC1-9FC9-43FF-B618-8432F7F35974}" type="presParOf" srcId="{C33CB056-B848-400D-9DB1-B2AC60683763}" destId="{912C2A85-2F07-49DE-8D9B-E9027EEE3EAA}" srcOrd="2" destOrd="0" presId="urn:microsoft.com/office/officeart/2008/layout/LinedList"/>
    <dgm:cxn modelId="{7F4866C0-07A3-465F-B8F3-2A749890C3D5}" type="presParOf" srcId="{10AC1366-4D08-4EE8-A1C3-279F5569A9F3}" destId="{64AC7AB9-91B1-4426-9720-2A490DD167C2}" srcOrd="2" destOrd="0" presId="urn:microsoft.com/office/officeart/2008/layout/LinedList"/>
    <dgm:cxn modelId="{2580D570-E910-4E47-8F9A-CCCB9B089C00}" type="presParOf" srcId="{10AC1366-4D08-4EE8-A1C3-279F5569A9F3}" destId="{5A74EEDC-9839-4BEA-B2FB-07C0B9ED03C3}" srcOrd="3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ADB47F7-C48A-4008-861B-6A0EA7D9131B}" type="presParOf" srcId="{47A9F934-AABF-4583-9C92-CBF361FF6D15}" destId="{3E147681-B37C-4C34-A650-A5373484CCAC}" srcOrd="0" destOrd="0" presId="urn:microsoft.com/office/officeart/2008/layout/LinedList"/>
    <dgm:cxn modelId="{36330AB8-4932-4ACA-A647-8BA899E1BD8F}" type="presParOf" srcId="{47A9F934-AABF-4583-9C92-CBF361FF6D15}" destId="{FA09211C-B03C-4099-BCA7-D9907A8BFF1F}" srcOrd="1" destOrd="0" presId="urn:microsoft.com/office/officeart/2008/layout/LinedList"/>
    <dgm:cxn modelId="{921F951B-F949-4CA6-8A74-43DD593730BD}" type="presParOf" srcId="{FA09211C-B03C-4099-BCA7-D9907A8BFF1F}" destId="{B214314A-2E5A-49A5-AC82-A2893EF1303E}" srcOrd="0" destOrd="0" presId="urn:microsoft.com/office/officeart/2008/layout/LinedList"/>
    <dgm:cxn modelId="{05B7E7CB-FBEE-4113-9A0F-BE58F76F1125}" type="presParOf" srcId="{FA09211C-B03C-4099-BCA7-D9907A8BFF1F}" destId="{76ED5CA0-6EF0-4B4F-AC57-5C13623E506B}" srcOrd="1" destOrd="0" presId="urn:microsoft.com/office/officeart/2008/layout/LinedList"/>
    <dgm:cxn modelId="{2D7920C7-388D-4151-B642-D0C31B5F9D8B}" type="presParOf" srcId="{FA09211C-B03C-4099-BCA7-D9907A8BFF1F}" destId="{1AE055B2-A86B-4C5B-A58A-B7504A94D254}" srcOrd="2" destOrd="0" presId="urn:microsoft.com/office/officeart/2008/layout/LinedList"/>
    <dgm:cxn modelId="{45F59C64-4337-488C-A683-EE43FFE1DD67}" type="presParOf" srcId="{47A9F934-AABF-4583-9C92-CBF361FF6D15}" destId="{8E9BF648-434A-4E7D-9AD2-15187A09EA36}" srcOrd="2" destOrd="0" presId="urn:microsoft.com/office/officeart/2008/layout/LinedList"/>
    <dgm:cxn modelId="{4E0E606B-643B-4BD7-B426-99ECB196A1E3}" type="presParOf" srcId="{47A9F934-AABF-4583-9C92-CBF361FF6D15}" destId="{BE31618D-D6A5-43A6-85E8-0FB90CDDE589}" srcOrd="3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2AEA5453-159D-497E-93F7-9366CD4E7E0D}" type="presParOf" srcId="{C7150D15-F8A3-415D-B1CF-C6C7C999A127}" destId="{4AED9854-83BE-47CF-875F-DF6A52D3E9D4}" srcOrd="0" destOrd="0" presId="urn:microsoft.com/office/officeart/2008/layout/LinedList"/>
    <dgm:cxn modelId="{DC649606-7D74-4769-830F-B70FBBFCC087}" type="presParOf" srcId="{C7150D15-F8A3-415D-B1CF-C6C7C999A127}" destId="{3AAB9941-9DBF-49FF-945B-3FF0838EFF11}" srcOrd="1" destOrd="0" presId="urn:microsoft.com/office/officeart/2008/layout/LinedList"/>
    <dgm:cxn modelId="{58F6AA8D-C55E-4621-A3EC-E1401279FA0D}" type="presParOf" srcId="{3AAB9941-9DBF-49FF-945B-3FF0838EFF11}" destId="{7602960A-CE53-4972-82DD-5315A5BAB63F}" srcOrd="0" destOrd="0" presId="urn:microsoft.com/office/officeart/2008/layout/LinedList"/>
    <dgm:cxn modelId="{C276CB1D-D1BF-43C3-99D1-8022140084C8}" type="presParOf" srcId="{3AAB9941-9DBF-49FF-945B-3FF0838EFF11}" destId="{3CF8B578-D162-4A98-8FA1-0D382642FDFE}" srcOrd="1" destOrd="0" presId="urn:microsoft.com/office/officeart/2008/layout/LinedList"/>
    <dgm:cxn modelId="{38FCF6C3-6B18-4857-8E68-EBA5B3CAAF29}" type="presParOf" srcId="{3AAB9941-9DBF-49FF-945B-3FF0838EFF11}" destId="{0142ABFC-90B2-4B4B-9F51-6E1E04C9A7E3}" srcOrd="2" destOrd="0" presId="urn:microsoft.com/office/officeart/2008/layout/LinedList"/>
    <dgm:cxn modelId="{AA4A1D19-F2E9-4AB4-B64C-8ACAF4CAA651}" type="presParOf" srcId="{C7150D15-F8A3-415D-B1CF-C6C7C999A127}" destId="{8FE1D2CD-8C7D-4D8A-8980-1ED7A020C816}" srcOrd="2" destOrd="0" presId="urn:microsoft.com/office/officeart/2008/layout/LinedList"/>
    <dgm:cxn modelId="{75DCC375-6CFC-4689-BBDC-E480C35E5FA5}" type="presParOf" srcId="{C7150D15-F8A3-415D-B1CF-C6C7C999A127}" destId="{E0746756-478C-4719-92C2-18BF85F3BFAD}" srcOrd="3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  <dgm:cxn modelId="{37632D8B-6273-4994-B01D-848DE0C80CE9}" type="presParOf" srcId="{36A64940-D5F9-498F-90D4-A06E329A798F}" destId="{ACD62E7F-2009-49E9-ABBC-FE863074DC51}" srcOrd="0" destOrd="0" presId="urn:microsoft.com/office/officeart/2008/layout/LinedList"/>
    <dgm:cxn modelId="{EEBCF661-A17E-4AE9-AAE0-861D4F306D6A}" type="presParOf" srcId="{36A64940-D5F9-498F-90D4-A06E329A798F}" destId="{2A2C7FDC-1603-4646-97F1-F2132CD7F285}" srcOrd="1" destOrd="0" presId="urn:microsoft.com/office/officeart/2008/layout/LinedList"/>
    <dgm:cxn modelId="{5D110D55-97AB-4407-9EB8-0E99A7A2D3AF}" type="presParOf" srcId="{2A2C7FDC-1603-4646-97F1-F2132CD7F285}" destId="{CA370704-EFBD-4C5B-B81A-F7C3CF84F1DA}" srcOrd="0" destOrd="0" presId="urn:microsoft.com/office/officeart/2008/layout/LinedList"/>
    <dgm:cxn modelId="{BB020D61-47DE-4AAC-B423-191D24F1BCA5}" type="presParOf" srcId="{2A2C7FDC-1603-4646-97F1-F2132CD7F285}" destId="{91180387-1D06-4D5F-9B6A-BC7BACAAF131}" srcOrd="1" destOrd="0" presId="urn:microsoft.com/office/officeart/2008/layout/LinedList"/>
    <dgm:cxn modelId="{9C21057D-5999-487B-BD80-7936138C1A20}" type="presParOf" srcId="{2A2C7FDC-1603-4646-97F1-F2132CD7F285}" destId="{9430DFD4-961C-47AF-8A67-9914A14C4EC0}" srcOrd="2" destOrd="0" presId="urn:microsoft.com/office/officeart/2008/layout/LinedList"/>
    <dgm:cxn modelId="{DCB09639-8B08-4846-90BD-92C47C1BBA5E}" type="presParOf" srcId="{36A64940-D5F9-498F-90D4-A06E329A798F}" destId="{A32A3210-8C6A-4A29-9676-D57A9FE88727}" srcOrd="2" destOrd="0" presId="urn:microsoft.com/office/officeart/2008/layout/LinedList"/>
    <dgm:cxn modelId="{DBAC0375-D1F9-425D-B950-042CCBA2DE23}" type="presParOf" srcId="{36A64940-D5F9-498F-90D4-A06E329A798F}" destId="{6C7216C5-A4C3-4B09-B295-158DC40A3BA0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F2A1D3E-E19F-455D-859F-C40136366B3D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Familiarize self with ISD requirements (if teaching off-campus)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/>
        <a:lstStyle/>
        <a:p>
          <a:endParaRPr lang="en-US"/>
        </a:p>
      </dgm:t>
    </dgm:pt>
    <dgm:pt modelId="{D34FF2C9-9A85-4762-AD7F-0FD4259109E1}" type="sibTrans" cxnId="{2DD1656A-1B48-4AFC-A65D-081443F407D0}">
      <dgm:prSet/>
      <dgm:spPr/>
      <dgm:t>
        <a:bodyPr/>
        <a:lstStyle/>
        <a:p>
          <a:endParaRPr lang="en-US"/>
        </a:p>
      </dgm:t>
    </dgm:pt>
    <dgm:pt modelId="{4A266DF3-F699-481D-952B-06E94865913D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Access D2L shell (DC/Satellite Campus Faculty) for support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/>
        <a:lstStyle/>
        <a:p>
          <a:endParaRPr lang="en-US"/>
        </a:p>
      </dgm:t>
    </dgm:pt>
    <dgm:pt modelId="{E43F7441-9245-4528-B8F7-2C400412818E}" type="sibTrans" cxnId="{40A842E7-7BD1-4C4C-BC2D-27ADB1F124AC}">
      <dgm:prSet/>
      <dgm:spPr/>
      <dgm:t>
        <a:bodyPr/>
        <a:lstStyle/>
        <a:p>
          <a:endParaRPr lang="en-US"/>
        </a:p>
      </dgm:t>
    </dgm:pt>
    <dgm:pt modelId="{01C95085-4C2D-4356-A570-C83CCEF090EE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Protect student educational records (FERPA)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/>
        <a:lstStyle/>
        <a:p>
          <a:endParaRPr lang="en-US"/>
        </a:p>
      </dgm:t>
    </dgm:pt>
    <dgm:pt modelId="{0B095CAA-79B6-4FBE-87CC-C4771004C1DA}" type="sibTrans" cxnId="{E4D79477-D677-4768-9595-5D84F3189B84}">
      <dgm:prSet/>
      <dgm:spPr/>
      <dgm:t>
        <a:bodyPr/>
        <a:lstStyle/>
        <a:p>
          <a:endParaRPr lang="en-US"/>
        </a:p>
      </dgm:t>
    </dgm:pt>
    <dgm:pt modelId="{0744302F-FE80-4A21-8F48-80AF7C573D05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Understand student rights in regard to ISD Absences (ISD Absence Form)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/>
        <a:lstStyle/>
        <a:p>
          <a:endParaRPr lang="en-US"/>
        </a:p>
      </dgm:t>
    </dgm:pt>
    <dgm:pt modelId="{15147C7B-1477-4765-85E8-62B7E1ABC25F}" type="sibTrans" cxnId="{6F54B448-C903-4B1A-B913-000410367ED3}">
      <dgm:prSet/>
      <dgm:spPr/>
      <dgm:t>
        <a:bodyPr/>
        <a:lstStyle/>
        <a:p>
          <a:endParaRPr lang="en-US"/>
        </a:p>
      </dgm:t>
    </dgm:pt>
    <dgm:pt modelId="{4FB41823-BC59-46D4-9CBC-E9595939B9BC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Report letter and numeric grades on request (10-wk and final)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/>
        <a:lstStyle/>
        <a:p>
          <a:endParaRPr lang="en-US"/>
        </a:p>
      </dgm:t>
    </dgm:pt>
    <dgm:pt modelId="{A88136E4-6B4C-4EE8-9E5A-1F016A3C14DC}" type="sibTrans" cxnId="{0505B190-7936-490E-9ABF-6141D1B0B273}">
      <dgm:prSet/>
      <dgm:spPr/>
      <dgm:t>
        <a:bodyPr/>
        <a:lstStyle/>
        <a:p>
          <a:endParaRPr lang="en-US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n-US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n-US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n-US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n-US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n-US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119888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HB 1638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8880" cy="1352355"/>
      </dsp:txXfrm>
    </dsp:sp>
    <dsp:sp modelId="{A4567F88-03A4-4E18-BA2B-05AB1086D1B9}">
      <dsp:nvSpPr>
        <dsp:cNvPr id="0" name=""/>
        <dsp:cNvSpPr/>
      </dsp:nvSpPr>
      <dsp:spPr>
        <a:xfrm>
          <a:off x="1288796" y="61410"/>
          <a:ext cx="4705604" cy="122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THECB and TEA must develop statewide goals for dual credit, which must be worked into ISD/College MOU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796" y="61410"/>
        <a:ext cx="4705604" cy="1228213"/>
      </dsp:txXfrm>
    </dsp:sp>
    <dsp:sp modelId="{64AC7AB9-91B1-4426-9720-2A490DD167C2}">
      <dsp:nvSpPr>
        <dsp:cNvPr id="0" name=""/>
        <dsp:cNvSpPr/>
      </dsp:nvSpPr>
      <dsp:spPr>
        <a:xfrm>
          <a:off x="1198880" y="1289623"/>
          <a:ext cx="479552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119888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22</a:t>
          </a:r>
          <a:endParaRPr lang="en-US" sz="3900" kern="1200" dirty="0"/>
        </a:p>
      </dsp:txBody>
      <dsp:txXfrm>
        <a:off x="0" y="1352355"/>
        <a:ext cx="1198880" cy="1352355"/>
      </dsp:txXfrm>
    </dsp:sp>
    <dsp:sp modelId="{76ED5CA0-6EF0-4B4F-AC57-5C13623E506B}">
      <dsp:nvSpPr>
        <dsp:cNvPr id="0" name=""/>
        <dsp:cNvSpPr/>
      </dsp:nvSpPr>
      <dsp:spPr>
        <a:xfrm>
          <a:off x="1288796" y="1413765"/>
          <a:ext cx="4705604" cy="122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P-Tech/Tech Prep work-based education program leading to Associate degree, certificate, or industry certification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796" y="1413765"/>
        <a:ext cx="4705604" cy="1228213"/>
      </dsp:txXfrm>
    </dsp:sp>
    <dsp:sp modelId="{8E9BF648-434A-4E7D-9AD2-15187A09EA36}">
      <dsp:nvSpPr>
        <dsp:cNvPr id="0" name=""/>
        <dsp:cNvSpPr/>
      </dsp:nvSpPr>
      <dsp:spPr>
        <a:xfrm>
          <a:off x="1198880" y="2641979"/>
          <a:ext cx="479552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119888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802</a:t>
          </a:r>
          <a:endParaRPr lang="en-US" sz="3900" kern="1200" dirty="0"/>
        </a:p>
      </dsp:txBody>
      <dsp:txXfrm>
        <a:off x="0" y="2704710"/>
        <a:ext cx="1198880" cy="1352355"/>
      </dsp:txXfrm>
    </dsp:sp>
    <dsp:sp modelId="{3CF8B578-D162-4A98-8FA1-0D382642FDFE}">
      <dsp:nvSpPr>
        <dsp:cNvPr id="0" name=""/>
        <dsp:cNvSpPr/>
      </dsp:nvSpPr>
      <dsp:spPr>
        <a:xfrm>
          <a:off x="1288796" y="2766121"/>
          <a:ext cx="4705604" cy="122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THECB must develop list of best practices, focusing on transferability of credit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796" y="2766121"/>
        <a:ext cx="4705604" cy="1228213"/>
      </dsp:txXfrm>
    </dsp:sp>
    <dsp:sp modelId="{8FE1D2CD-8C7D-4D8A-8980-1ED7A020C816}">
      <dsp:nvSpPr>
        <dsp:cNvPr id="0" name=""/>
        <dsp:cNvSpPr/>
      </dsp:nvSpPr>
      <dsp:spPr>
        <a:xfrm>
          <a:off x="1198880" y="3994334"/>
          <a:ext cx="479552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119888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SB 1091</a:t>
          </a:r>
          <a:endParaRPr lang="en-US" sz="28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1198880" cy="1352355"/>
      </dsp:txXfrm>
    </dsp:sp>
    <dsp:sp modelId="{91180387-1D06-4D5F-9B6A-BC7BACAAF131}">
      <dsp:nvSpPr>
        <dsp:cNvPr id="0" name=""/>
        <dsp:cNvSpPr/>
      </dsp:nvSpPr>
      <dsp:spPr>
        <a:xfrm>
          <a:off x="1288796" y="4118476"/>
          <a:ext cx="4705604" cy="122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DC restricted to core curriculum, CTE, or foreign language</a:t>
          </a:r>
          <a:endParaRPr lang="en-US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796" y="4118476"/>
        <a:ext cx="4705604" cy="1228213"/>
      </dsp:txXfrm>
    </dsp:sp>
    <dsp:sp modelId="{A32A3210-8C6A-4A29-9676-D57A9FE88727}">
      <dsp:nvSpPr>
        <dsp:cNvPr id="0" name=""/>
        <dsp:cNvSpPr/>
      </dsp:nvSpPr>
      <dsp:spPr>
        <a:xfrm>
          <a:off x="1198880" y="5346689"/>
          <a:ext cx="479552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Familiarize self with ISD requirements (if teaching off-campus)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Access D2L shell (DC/Satellite Campus Faculty) for support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Protect student educational records (FERPA)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Understand student rights in regard to ISD Absences (ISD Absence Form)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Report letter and numeric grades on request (10-wk and final)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/>
          <a:lstStyle/>
          <a:p>
            <a:r>
              <a:rPr lang="en-US" dirty="0" smtClean="0">
                <a:latin typeface="Bodoni MT" panose="02070603080606020203" pitchFamily="18" charset="0"/>
              </a:rPr>
              <a:t>Dual Credit</a:t>
            </a:r>
            <a:endParaRPr lang="en-US" dirty="0">
              <a:latin typeface="Bodoni MT" panose="020706030806060202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EDFBFC-5564-4D5D-8F01-C829B7B40C08}"/>
              </a:ext>
            </a:extLst>
          </p:cNvPr>
          <p:cNvSpPr txBox="1"/>
          <p:nvPr/>
        </p:nvSpPr>
        <p:spPr>
          <a:xfrm>
            <a:off x="4146331" y="6001407"/>
            <a:ext cx="8224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Kristen Griffith, Director of Dual Credit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Dan Spencer, AVP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434" y="382385"/>
            <a:ext cx="10893973" cy="1630346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Bodoni MT" panose="02070603080606020203" pitchFamily="18" charset="0"/>
              </a:rPr>
              <a:t>Basic introduction to dual credit	</a:t>
            </a:r>
            <a:endParaRPr lang="en-US" sz="4000" dirty="0">
              <a:latin typeface="Bodoni MT" panose="02070603080606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97BDE5-A8BD-4286-8221-21664A41B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Dual Credit is the opportunity for a qualified high school student to take a college class for both high school and college credit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Existed in the US for over 50 years (first legislated in 1970 in CA)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650% increase in DC in Texas alone since 2000 (THECB)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Bodoni MT" panose="02070603080606020203" pitchFamily="18" charset="0"/>
              </a:rPr>
              <a:t>Recent Studies</a:t>
            </a:r>
            <a:endParaRPr lang="en-US" sz="4000" dirty="0">
              <a:latin typeface="Bodoni MT" panose="02070603080606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50C1E8-A3C4-4E79-8384-A72C24304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Dual Credit Education in Texas: Interim Report (RAND Corporation; released July, 2018)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phase study: final report released December 2018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Dual Credit Study: Dual Credit and Success in College (The University of Texas System; released August, 2018)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308" y="645106"/>
            <a:ext cx="4010891" cy="5421435"/>
          </a:xfrm>
        </p:spPr>
        <p:txBody>
          <a:bodyPr anchor="ctr">
            <a:normAutofit/>
          </a:bodyPr>
          <a:lstStyle/>
          <a:p>
            <a:r>
              <a:rPr lang="en-US" sz="4000" dirty="0" smtClean="0">
                <a:latin typeface="Bodoni MT" panose="02070603080606020203" pitchFamily="18" charset="0"/>
              </a:rPr>
              <a:t>Recent Legislation</a:t>
            </a:r>
            <a:br>
              <a:rPr lang="en-US" sz="4000" dirty="0" smtClean="0">
                <a:latin typeface="Bodoni MT" panose="02070603080606020203" pitchFamily="18" charset="0"/>
              </a:rPr>
            </a:br>
            <a:r>
              <a:rPr lang="en-US" sz="4000" dirty="0" smtClean="0">
                <a:latin typeface="Bodoni MT" panose="02070603080606020203" pitchFamily="18" charset="0"/>
              </a:rPr>
              <a:t>(</a:t>
            </a:r>
            <a:r>
              <a:rPr lang="en-US" sz="2400" dirty="0" smtClean="0">
                <a:latin typeface="Bodoni MT" panose="02070603080606020203" pitchFamily="18" charset="0"/>
              </a:rPr>
              <a:t>85</a:t>
            </a:r>
            <a:r>
              <a:rPr lang="en-US" sz="2400" baseline="30000" dirty="0" smtClean="0">
                <a:latin typeface="Bodoni MT" panose="02070603080606020203" pitchFamily="18" charset="0"/>
              </a:rPr>
              <a:t>th</a:t>
            </a:r>
            <a:r>
              <a:rPr lang="en-US" sz="2400" dirty="0" smtClean="0">
                <a:latin typeface="Bodoni MT" panose="02070603080606020203" pitchFamily="18" charset="0"/>
              </a:rPr>
              <a:t> Legislature)</a:t>
            </a:r>
            <a:endParaRPr lang="en-US" sz="24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9D9B547D-5557-42AB-B99C-24742ED049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654623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CDC4A3-530D-433A-956F-BDFFF5436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Bodoni MT" panose="02070603080606020203" pitchFamily="18" charset="0"/>
              </a:rPr>
              <a:t>SACSCOC Dual Enrollment Policy (06/2018)</a:t>
            </a:r>
            <a:endParaRPr lang="en-US" sz="4000" dirty="0">
              <a:latin typeface="Bodoni MT" panose="02070603080606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709094" cy="3593591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Instructor of Record must provide direct instruction for the course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 classes must not have classes that combine students enrolled in college courses with students only receiving high school credit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 students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appropriately advised  regarding collegiate curriculum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525780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Dual Credit at Temple College</a:t>
            </a:r>
            <a:endParaRPr lang="en-US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410826"/>
              </p:ext>
            </p:extLst>
          </p:nvPr>
        </p:nvGraphicFramePr>
        <p:xfrm>
          <a:off x="699861" y="300264"/>
          <a:ext cx="5978525" cy="205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260206"/>
              </p:ext>
            </p:extLst>
          </p:nvPr>
        </p:nvGraphicFramePr>
        <p:xfrm>
          <a:off x="721632" y="2493736"/>
          <a:ext cx="5978525" cy="205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3811004"/>
              </p:ext>
            </p:extLst>
          </p:nvPr>
        </p:nvGraphicFramePr>
        <p:xfrm>
          <a:off x="580118" y="4806950"/>
          <a:ext cx="5978525" cy="205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840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525780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FA18 Snapshot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Dual Credit at Temple College</a:t>
            </a:r>
            <a:endParaRPr lang="en-US" sz="36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15743"/>
              </p:ext>
            </p:extLst>
          </p:nvPr>
        </p:nvGraphicFramePr>
        <p:xfrm>
          <a:off x="814161" y="0"/>
          <a:ext cx="6157910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810"/>
                <a:gridCol w="1551215"/>
                <a:gridCol w="1716721"/>
                <a:gridCol w="1231582"/>
                <a:gridCol w="123158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Head 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Academy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Belton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12248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Tech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3808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TBI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40352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Cameron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3744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Legacy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25296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Holland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5312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Hutto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19504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Rockdale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2496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Rogers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Rosebud-Lott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Salado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486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7776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Taylor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Temple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4976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1072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88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22C3B48-99E5-4B5C-8E49-15C2A9552F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xmlns="" id="{C67B4E51-3288-4A1F-A92C-87C9401EDE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3E95A6B-F840-413C-9E78-C33C02FFA4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8729" y="482321"/>
            <a:ext cx="3918639" cy="5571625"/>
          </a:xfrm>
        </p:spPr>
        <p:txBody>
          <a:bodyPr anchor="ctr">
            <a:normAutofit/>
          </a:bodyPr>
          <a:lstStyle/>
          <a:p>
            <a:r>
              <a:rPr lang="en-US" sz="2400" dirty="0" smtClean="0">
                <a:latin typeface="Bodoni MT" panose="02070603080606020203" pitchFamily="18" charset="0"/>
                <a:cs typeface="Times New Roman" panose="02020603050405020304" pitchFamily="18" charset="0"/>
              </a:rPr>
              <a:t>DC Instructor responsibilities</a:t>
            </a:r>
            <a:endParaRPr lang="en-US" sz="24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2A443C2E-3415-4200-BBA0-4478729C17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80782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Bodoni MT" panose="02070603080606020203" pitchFamily="18" charset="0"/>
              </a:rPr>
              <a:t>Focus this year: </a:t>
            </a:r>
            <a:br>
              <a:rPr lang="en-US" sz="4000" dirty="0" smtClean="0">
                <a:latin typeface="Bodoni MT" panose="02070603080606020203" pitchFamily="18" charset="0"/>
              </a:rPr>
            </a:br>
            <a:r>
              <a:rPr lang="en-US" sz="4000" dirty="0">
                <a:latin typeface="Bodoni MT" panose="02070603080606020203" pitchFamily="18" charset="0"/>
              </a:rPr>
              <a:t>	</a:t>
            </a:r>
            <a:r>
              <a:rPr lang="en-US" sz="4000" dirty="0" smtClean="0">
                <a:latin typeface="Bodoni MT" panose="02070603080606020203" pitchFamily="18" charset="0"/>
              </a:rPr>
              <a:t>	Student Retention</a:t>
            </a:r>
            <a:endParaRPr lang="en-US" sz="4000" dirty="0">
              <a:latin typeface="Bodoni MT" panose="02070603080606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 Pathways 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school to dual credit to degree pathways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advising to the students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Student Orientation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Making students feel like part of Temple College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Experience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are a large part of the student experience!!!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xmlns="" id="{06F0F283-C8B6-4598-89C9-C404C98A57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xmlns="" id="{E473B0C0-761B-443F-97A0-9D6E01FBB7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xmlns="" id="{E3B475C6-1445-41C7-9360-49FD7C1C1E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2A1A00"/>
                </a:solidFill>
                <a:latin typeface="Bodoni MT" panose="02070603080606020203" pitchFamily="18" charset="0"/>
              </a:rPr>
              <a:t>My wishes for this school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anchor="ctr"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a supportive experience for DC instructors/staff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an inclusive experience for DC students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utilize dual credit data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xmlns="" id="{B217C2AD-51B4-40CE-A71F-F5D3F846D9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F1BF92E-23CF-4BFE-9E1F-C359BACFA3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B89090F2-B101-458B-9AFF-27327443BB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xmlns="" id="{526C103B-17BD-4B48-AB6F-0D9EF826AA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Graphic 6" descr="Question mark">
            <a:extLst>
              <a:ext uri="{FF2B5EF4-FFF2-40B4-BE49-F238E27FC236}">
                <a16:creationId xmlns:a16="http://schemas.microsoft.com/office/drawing/2014/main" xmlns="" id="{ACAAF5D7-299C-47E0-BF58-5B55CABE4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0971" y="1709603"/>
            <a:ext cx="3398085" cy="339808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9EC3243-CA25-4485-A7FE-8B01419238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spc="800" dirty="0">
                <a:latin typeface="Bodoni MT" panose="02070603080606020203" pitchFamily="18" charset="0"/>
              </a:rPr>
              <a:t>Your </a:t>
            </a:r>
            <a:r>
              <a:rPr lang="en-US" sz="4000" spc="800" dirty="0" smtClean="0">
                <a:latin typeface="Bodoni MT" panose="02070603080606020203" pitchFamily="18" charset="0"/>
              </a:rPr>
              <a:t>turn</a:t>
            </a:r>
            <a:endParaRPr lang="en-U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cap="all" spc="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questions would you like to ask </a:t>
            </a:r>
            <a:r>
              <a:rPr lang="en-US" sz="2800" b="1" cap="all" spc="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or your fellow instructors?</a:t>
            </a:r>
            <a:endParaRPr lang="en-U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etting to Know Your Teacher.potx" id="{DCFE456D-6AC2-45FF-88C6-D1DB2F40480B}" vid="{A4826A3E-1167-47B0-8F2A-65B3122849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Getting to know your teacher</Template>
  <TotalTime>0</TotalTime>
  <Words>457</Words>
  <Application>Microsoft Office PowerPoint</Application>
  <PresentationFormat>Custom</PresentationFormat>
  <Paragraphs>127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Badge</vt:lpstr>
      <vt:lpstr>Dual Credit</vt:lpstr>
      <vt:lpstr>Basic introduction to dual credit </vt:lpstr>
      <vt:lpstr>Recent Studies</vt:lpstr>
      <vt:lpstr>Recent Legislation (85th Legislature)</vt:lpstr>
      <vt:lpstr>SACSCOC Dual Enrollment Policy (06/2018)</vt:lpstr>
      <vt:lpstr>Dual Credit at Temple College</vt:lpstr>
      <vt:lpstr>FA18 Snapshot     Dual Credit at Temple College</vt:lpstr>
      <vt:lpstr>DC Instructor responsibilities</vt:lpstr>
      <vt:lpstr>Focus this year:    Student Retention</vt:lpstr>
      <vt:lpstr>My wishes for this school year</vt:lpstr>
      <vt:lpstr>Your turn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2018-08-21T14:29:49Z</dcterms:created>
  <dcterms:modified xsi:type="dcterms:W3CDTF">2019-04-08T16:05:43Z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2018-08-20T20:27:48.5157603Z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